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7" r:id="rId2"/>
    <p:sldId id="814" r:id="rId3"/>
    <p:sldId id="815" r:id="rId4"/>
    <p:sldId id="816" r:id="rId5"/>
    <p:sldId id="817" r:id="rId6"/>
    <p:sldId id="818" r:id="rId7"/>
    <p:sldId id="819" r:id="rId8"/>
    <p:sldId id="820" r:id="rId9"/>
    <p:sldId id="82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0"/>
    <p:restoredTop sz="92917"/>
  </p:normalViewPr>
  <p:slideViewPr>
    <p:cSldViewPr snapToGrid="0" snapToObjects="1">
      <p:cViewPr varScale="1">
        <p:scale>
          <a:sx n="94" d="100"/>
          <a:sy n="9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B2E5B-C3F2-1548-8ACA-201E42345614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03FC5-0E00-574B-8E89-C8CAD8BBAD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9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if you put all your 2017 lab meeting presentations on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korbel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 under \shared\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presentations_group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\2016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7F39-7150-49C1-A74E-05B0E2FB1361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0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95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20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91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26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Single-Cell RNA-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Reveals AML Hierarchies Relevant to Disease Progression and Immunity </a:t>
            </a:r>
            <a:endParaRPr lang="en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938A3-E49C-C049-BEDE-F0AEE86FC5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72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94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60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52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40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80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19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0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2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F2AF7-7B11-3041-A72E-53E70D6B6A96}" type="datetimeFigureOut">
              <a:rPr lang="de-DE" smtClean="0"/>
              <a:t>28.04.19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AF67-4592-A44F-B123-1E54BC5823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4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CCC1739-2DC9-AD4E-A795-493337BC7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4" y="6086002"/>
            <a:ext cx="88931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David, </a:t>
            </a:r>
            <a:r>
              <a:rPr kumimoji="0"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Hyobin</a:t>
            </a: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endParaRPr kumimoji="0"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Korbel Group, Genome Biology, EMBL</a:t>
            </a:r>
            <a:endParaRPr kumimoji="0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85CF8BC-9D6B-4034-AC7D-EF38751E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1772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practical of Strand-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1:</a:t>
            </a:r>
          </a:p>
          <a:p>
            <a:pPr>
              <a:spcBef>
                <a:spcPct val="0"/>
              </a:spcBef>
              <a:buNone/>
            </a:pP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28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altLang="ko-KR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chromosome overview plot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2F1F67A2-2E12-A940-98BB-AEC32CA0D091}"/>
              </a:ext>
            </a:extLst>
          </p:cNvPr>
          <p:cNvSpPr/>
          <p:nvPr/>
        </p:nvSpPr>
        <p:spPr>
          <a:xfrm>
            <a:off x="44693" y="108720"/>
            <a:ext cx="5288040" cy="361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6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May, 2019 Single-Cell Omics</a:t>
            </a:r>
          </a:p>
        </p:txBody>
      </p:sp>
    </p:spTree>
    <p:extLst>
      <p:ext uri="{BB962C8B-B14F-4D97-AF65-F5344CB8AC3E}">
        <p14:creationId xmlns:p14="http://schemas.microsoft.com/office/powerpoint/2010/main" val="347949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Processing the Strand-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library after sequencing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8235-EA4D-024E-86C6-72E96819DA21}"/>
              </a:ext>
            </a:extLst>
          </p:cNvPr>
          <p:cNvSpPr/>
          <p:nvPr/>
        </p:nvSpPr>
        <p:spPr>
          <a:xfrm>
            <a:off x="116958" y="1640807"/>
            <a:ext cx="8901682" cy="1124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7503-A6BC-1A47-B996-778DA14389BC}"/>
              </a:ext>
            </a:extLst>
          </p:cNvPr>
          <p:cNvSpPr/>
          <p:nvPr/>
        </p:nvSpPr>
        <p:spPr>
          <a:xfrm>
            <a:off x="995693" y="169009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Step1. 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Align reads, mark duplicates, add read groups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86ACD9-77C1-884C-9818-B6F942584451}"/>
              </a:ext>
            </a:extLst>
          </p:cNvPr>
          <p:cNvSpPr/>
          <p:nvPr/>
        </p:nvSpPr>
        <p:spPr>
          <a:xfrm>
            <a:off x="116958" y="2929377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77592-D273-EC41-B931-950062D1AA4B}"/>
              </a:ext>
            </a:extLst>
          </p:cNvPr>
          <p:cNvSpPr/>
          <p:nvPr/>
        </p:nvSpPr>
        <p:spPr>
          <a:xfrm>
            <a:off x="995693" y="2978662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Step2. Filter &amp; count bins in fixed windows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C2EB2A-6855-234D-9376-545B25F7C08F}"/>
              </a:ext>
            </a:extLst>
          </p:cNvPr>
          <p:cNvSpPr/>
          <p:nvPr/>
        </p:nvSpPr>
        <p:spPr>
          <a:xfrm>
            <a:off x="121159" y="3919566"/>
            <a:ext cx="8901682" cy="793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46F1A5-B3BB-F249-BAE3-51F285F319AE}"/>
              </a:ext>
            </a:extLst>
          </p:cNvPr>
          <p:cNvSpPr/>
          <p:nvPr/>
        </p:nvSpPr>
        <p:spPr>
          <a:xfrm>
            <a:off x="999894" y="3968851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Step3. Plots and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730D3-253D-4D4D-8324-A3518C59D68F}"/>
              </a:ext>
            </a:extLst>
          </p:cNvPr>
          <p:cNvSpPr/>
          <p:nvPr/>
        </p:nvSpPr>
        <p:spPr>
          <a:xfrm>
            <a:off x="748921" y="1997869"/>
            <a:ext cx="7637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bwa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mem</a:t>
            </a:r>
            <a:r>
              <a:rPr lang="de-DE" sz="1400" dirty="0">
                <a:solidFill>
                  <a:schemeClr val="accent1"/>
                </a:solidFill>
              </a:rPr>
              <a:t> -t 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\ -R '@RG\</a:t>
            </a:r>
            <a:r>
              <a:rPr lang="de-DE" sz="1400" dirty="0" err="1">
                <a:solidFill>
                  <a:schemeClr val="accent1"/>
                </a:solidFill>
              </a:rPr>
              <a:t>tID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params.name</a:t>
            </a:r>
            <a:r>
              <a:rPr lang="de-DE" sz="1400" dirty="0">
                <a:solidFill>
                  <a:schemeClr val="accent1"/>
                </a:solidFill>
              </a:rPr>
              <a:t>}\</a:t>
            </a:r>
            <a:r>
              <a:rPr lang="de-DE" sz="1400" dirty="0" err="1">
                <a:solidFill>
                  <a:schemeClr val="accent1"/>
                </a:solidFill>
              </a:rPr>
              <a:t>tSM</a:t>
            </a:r>
            <a:r>
              <a:rPr lang="de-DE" sz="1400" dirty="0">
                <a:solidFill>
                  <a:schemeClr val="accent1"/>
                </a:solidFill>
              </a:rPr>
              <a:t>:{SAMPLE_NAME}\</a:t>
            </a:r>
            <a:r>
              <a:rPr lang="de-DE" sz="1400" dirty="0" err="1">
                <a:solidFill>
                  <a:schemeClr val="accent1"/>
                </a:solidFill>
              </a:rPr>
              <a:t>tLB</a:t>
            </a:r>
            <a:r>
              <a:rPr lang="de-DE" sz="1400" dirty="0">
                <a:solidFill>
                  <a:schemeClr val="accent1"/>
                </a:solidFill>
              </a:rPr>
              <a:t>:{</a:t>
            </a:r>
            <a:r>
              <a:rPr lang="de-DE" sz="1400" dirty="0" err="1">
                <a:solidFill>
                  <a:schemeClr val="accent1"/>
                </a:solidFill>
              </a:rPr>
              <a:t>wildcards.cell</a:t>
            </a:r>
            <a:r>
              <a:rPr lang="de-DE" sz="1400" dirty="0">
                <a:solidFill>
                  <a:schemeClr val="accent1"/>
                </a:solidFill>
              </a:rPr>
              <a:t>}' \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\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\ | </a:t>
            </a:r>
            <a:r>
              <a:rPr lang="de-DE" sz="1400" dirty="0" err="1">
                <a:solidFill>
                  <a:schemeClr val="accent1"/>
                </a:solidFill>
              </a:rPr>
              <a:t>samtools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view</a:t>
            </a:r>
            <a:r>
              <a:rPr lang="de-DE" sz="1400" dirty="0">
                <a:solidFill>
                  <a:schemeClr val="accent1"/>
                </a:solidFill>
              </a:rPr>
              <a:t> -</a:t>
            </a:r>
            <a:r>
              <a:rPr lang="de-DE" sz="1400" dirty="0" err="1">
                <a:solidFill>
                  <a:schemeClr val="accent1"/>
                </a:solidFill>
              </a:rPr>
              <a:t>bT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params.genome</a:t>
            </a:r>
            <a:r>
              <a:rPr lang="de-DE" sz="1400" dirty="0">
                <a:solidFill>
                  <a:schemeClr val="accent1"/>
                </a:solidFill>
              </a:rPr>
              <a:t>} - \ &gt;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77DF6-D6C0-A244-A5E5-DAC716E64F1B}"/>
              </a:ext>
            </a:extLst>
          </p:cNvPr>
          <p:cNvSpPr/>
          <p:nvPr/>
        </p:nvSpPr>
        <p:spPr>
          <a:xfrm>
            <a:off x="748920" y="2474394"/>
            <a:ext cx="7952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bammarkduplicates</a:t>
            </a:r>
            <a:r>
              <a:rPr lang="de-DE" sz="1400" dirty="0">
                <a:solidFill>
                  <a:schemeClr val="accent1"/>
                </a:solidFill>
              </a:rPr>
              <a:t> </a:t>
            </a:r>
            <a:r>
              <a:rPr lang="de-DE" sz="1400" dirty="0" err="1">
                <a:solidFill>
                  <a:schemeClr val="accent1"/>
                </a:solidFill>
              </a:rPr>
              <a:t>markthreads</a:t>
            </a:r>
            <a:r>
              <a:rPr lang="de-DE" sz="1400" dirty="0">
                <a:solidFill>
                  <a:schemeClr val="accent1"/>
                </a:solidFill>
              </a:rPr>
              <a:t>={</a:t>
            </a:r>
            <a:r>
              <a:rPr lang="de-DE" sz="1400" dirty="0" err="1">
                <a:solidFill>
                  <a:schemeClr val="accent1"/>
                </a:solidFill>
              </a:rPr>
              <a:t>threads</a:t>
            </a:r>
            <a:r>
              <a:rPr lang="de-DE" sz="1400" dirty="0">
                <a:solidFill>
                  <a:schemeClr val="accent1"/>
                </a:solidFill>
              </a:rPr>
              <a:t>} I={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O={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index</a:t>
            </a:r>
            <a:r>
              <a:rPr lang="de-DE" sz="1400" dirty="0">
                <a:solidFill>
                  <a:schemeClr val="accent1"/>
                </a:solidFill>
              </a:rPr>
              <a:t>=1 </a:t>
            </a:r>
            <a:r>
              <a:rPr lang="de-DE" sz="1400" dirty="0" err="1">
                <a:solidFill>
                  <a:schemeClr val="accent1"/>
                </a:solidFill>
              </a:rPr>
              <a:t>rmdup</a:t>
            </a:r>
            <a:r>
              <a:rPr lang="de-DE" sz="1400" dirty="0">
                <a:solidFill>
                  <a:schemeClr val="accent1"/>
                </a:solidFill>
              </a:rPr>
              <a:t>=0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F09D0-B3C4-8A4D-B10F-3C82D32278BD}"/>
              </a:ext>
            </a:extLst>
          </p:cNvPr>
          <p:cNvSpPr/>
          <p:nvPr/>
        </p:nvSpPr>
        <p:spPr>
          <a:xfrm>
            <a:off x="748920" y="339055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params.qc_plot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input.counts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input.info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output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11B75-FFE2-5247-9F3F-2BCB5A648A91}"/>
              </a:ext>
            </a:extLst>
          </p:cNvPr>
          <p:cNvSpPr/>
          <p:nvPr/>
        </p:nvSpPr>
        <p:spPr>
          <a:xfrm>
            <a:off x="748920" y="4382846"/>
            <a:ext cx="8257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1"/>
                </a:solidFill>
              </a:rPr>
              <a:t>Rscript</a:t>
            </a:r>
            <a:r>
              <a:rPr lang="de-DE" sz="1400" dirty="0">
                <a:solidFill>
                  <a:schemeClr val="accent1"/>
                </a:solidFill>
              </a:rPr>
              <a:t> {</a:t>
            </a:r>
            <a:r>
              <a:rPr lang="de-DE" sz="1400" dirty="0" err="1">
                <a:solidFill>
                  <a:schemeClr val="accent1"/>
                </a:solidFill>
              </a:rPr>
              <a:t>params.sv_plot</a:t>
            </a:r>
            <a:r>
              <a:rPr lang="de-DE" sz="1400" dirty="0">
                <a:solidFill>
                  <a:schemeClr val="accent1"/>
                </a:solidFill>
              </a:rPr>
              <a:t>} {</a:t>
            </a:r>
            <a:r>
              <a:rPr lang="de-DE" sz="1400" dirty="0" err="1">
                <a:solidFill>
                  <a:schemeClr val="accent1"/>
                </a:solidFill>
              </a:rPr>
              <a:t>input</a:t>
            </a:r>
            <a:r>
              <a:rPr lang="de-DE" sz="1400" dirty="0">
                <a:solidFill>
                  <a:schemeClr val="accent1"/>
                </a:solidFill>
              </a:rPr>
              <a:t>} </a:t>
            </a:r>
            <a:r>
              <a:rPr lang="de-DE" sz="1400" dirty="0" err="1">
                <a:solidFill>
                  <a:schemeClr val="accent1"/>
                </a:solidFill>
              </a:rPr>
              <a:t>plot_chromosomes</a:t>
            </a:r>
            <a:r>
              <a:rPr lang="de-DE" sz="1400" dirty="0">
                <a:solidFill>
                  <a:schemeClr val="accent1"/>
                </a:solidFill>
              </a:rPr>
              <a:t>/{SAMPLE_NAME}/</a:t>
            </a:r>
            <a:r>
              <a:rPr lang="de-DE" sz="1400" dirty="0" err="1">
                <a:solidFill>
                  <a:schemeClr val="accent1"/>
                </a:solidFill>
              </a:rPr>
              <a:t>window</a:t>
            </a:r>
            <a:r>
              <a:rPr lang="de-DE" sz="1400" dirty="0">
                <a:solidFill>
                  <a:schemeClr val="accent1"/>
                </a:solidFill>
              </a:rPr>
              <a:t>_{</a:t>
            </a:r>
            <a:r>
              <a:rPr lang="de-DE" sz="1400" dirty="0" err="1">
                <a:solidFill>
                  <a:schemeClr val="accent1"/>
                </a:solidFill>
              </a:rPr>
              <a:t>wildcards.window</a:t>
            </a:r>
            <a:r>
              <a:rPr lang="de-DE" sz="14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24511B-B165-3448-81F2-9601F837839E}"/>
              </a:ext>
            </a:extLst>
          </p:cNvPr>
          <p:cNvSpPr/>
          <p:nvPr/>
        </p:nvSpPr>
        <p:spPr>
          <a:xfrm>
            <a:off x="121159" y="868898"/>
            <a:ext cx="8901682" cy="5829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D26197-F1CB-D346-A31D-3A87C1349014}"/>
              </a:ext>
            </a:extLst>
          </p:cNvPr>
          <p:cNvSpPr/>
          <p:nvPr/>
        </p:nvSpPr>
        <p:spPr>
          <a:xfrm>
            <a:off x="999894" y="1021934"/>
            <a:ext cx="72725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Input: Paired-end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files : </a:t>
            </a:r>
            <a:r>
              <a:rPr lang="pt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*_1_sequence.txt.gz *_2_sequence.txt.gz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5E3EB7-5E39-7444-9758-555EA1E3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4" y="4899430"/>
            <a:ext cx="1905000" cy="190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21FC26-3ED5-9446-B6F9-DCDE192B24B0}"/>
              </a:ext>
            </a:extLst>
          </p:cNvPr>
          <p:cNvSpPr/>
          <p:nvPr/>
        </p:nvSpPr>
        <p:spPr>
          <a:xfrm>
            <a:off x="3657600" y="5533881"/>
            <a:ext cx="5120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worry, we can do it with one touch using </a:t>
            </a:r>
            <a:r>
              <a:rPr lang="en-US" sz="2000" b="1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786F2E-E4C1-7E4A-A9D7-574FE7C0A809}"/>
              </a:ext>
            </a:extLst>
          </p:cNvPr>
          <p:cNvCxnSpPr>
            <a:cxnSpLocks/>
          </p:cNvCxnSpPr>
          <p:nvPr/>
        </p:nvCxnSpPr>
        <p:spPr>
          <a:xfrm>
            <a:off x="4642046" y="145182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EB80FC-09F4-F449-8B26-CD7F185706CB}"/>
              </a:ext>
            </a:extLst>
          </p:cNvPr>
          <p:cNvCxnSpPr>
            <a:cxnSpLocks/>
          </p:cNvCxnSpPr>
          <p:nvPr/>
        </p:nvCxnSpPr>
        <p:spPr>
          <a:xfrm>
            <a:off x="4642046" y="2782171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6F9173-01A1-2847-A40D-7714485E30EC}"/>
              </a:ext>
            </a:extLst>
          </p:cNvPr>
          <p:cNvCxnSpPr>
            <a:cxnSpLocks/>
          </p:cNvCxnSpPr>
          <p:nvPr/>
        </p:nvCxnSpPr>
        <p:spPr>
          <a:xfrm>
            <a:off x="4642046" y="3751879"/>
            <a:ext cx="0" cy="1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 management with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992294"/>
            <a:ext cx="6195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Python-based workflow management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can run workflows consisting of multiple inter-dependent tasks. These can be computed either locally or on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Intermediate results are stored, so the pipeline only executes what is left to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See http://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snakemake.readthedocs.io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or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bitbucket.org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C3188-B3EA-CB43-8B79-2D5F8E82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89" y="743817"/>
            <a:ext cx="2348297" cy="23482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5A17A-F0A7-3B42-9A84-198D14BE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65" y="3454623"/>
            <a:ext cx="6213181" cy="148269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EEAA3-7DF7-7F4F-B3BE-EFE8271A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465" y="5145819"/>
            <a:ext cx="6213181" cy="14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FD447A-9BD7-104F-96D1-8594549F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901542"/>
            <a:ext cx="8953500" cy="2273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Step1: Download and install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meiers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It’s stored in an in-house git code repository https://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git.embl.de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6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Step2: Add sequencing data to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Tell the pipeline which data to use by copying/linking files into a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subdirectory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raw data is stored here: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korbel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/shared/data/others/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Strand-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analysis data is typically stored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/g/korbel2/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StrandSeq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Below, we copy only a subset of cells (01-09) to keep compute times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We will start with 10 cells from RPE-1 C7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524C3A-87AE-484A-9199-6E9E378F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4512128"/>
            <a:ext cx="8877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1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C8EEB-A9D9-4740-B7E9-05E18FCB892B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Step3: Set the sample and execute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20DDD-B588-804A-A356-8752907A2E0A}"/>
              </a:ext>
            </a:extLst>
          </p:cNvPr>
          <p:cNvSpPr txBox="1"/>
          <p:nvPr/>
        </p:nvSpPr>
        <p:spPr>
          <a:xfrm>
            <a:off x="138479" y="1177173"/>
            <a:ext cx="8797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Edit the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file to specify the sample name and potentially other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-n you can see which jobs are going to be computed. Run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snakemake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locally or on the cluster.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F5566-BA11-B64F-84AD-64930373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3433536"/>
            <a:ext cx="8851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will be happened in the pipeline?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DB8F7-9271-6B45-BC99-81851424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" y="1027214"/>
            <a:ext cx="8022771" cy="4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of the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DBC428-9714-D944-B66E-28FA9B65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38879"/>
            <a:ext cx="7881257" cy="4509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4E32C-293A-1145-AAED-921F904D8D6F}"/>
              </a:ext>
            </a:extLst>
          </p:cNvPr>
          <p:cNvSpPr txBox="1"/>
          <p:nvPr/>
        </p:nvSpPr>
        <p:spPr>
          <a:xfrm>
            <a:off x="138479" y="830663"/>
            <a:ext cx="879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Three different plots for quality checking and first look for the SVs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Bam files from this pipeline will be used as an input of downstream advanced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4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70310B-0C75-5144-98F8-529492EB573E}"/>
              </a:ext>
            </a:extLst>
          </p:cNvPr>
          <p:cNvSpPr/>
          <p:nvPr/>
        </p:nvSpPr>
        <p:spPr>
          <a:xfrm>
            <a:off x="38169" y="161415"/>
            <a:ext cx="896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97705-3EF0-794E-9E67-8E5918DB0DC0}"/>
              </a:ext>
            </a:extLst>
          </p:cNvPr>
          <p:cNvSpPr txBox="1"/>
          <p:nvPr/>
        </p:nvSpPr>
        <p:spPr>
          <a:xfrm>
            <a:off x="138479" y="1177173"/>
            <a:ext cx="8797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Repeat the process with 10 cells from the RPE-1 BM510 cell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Compare the RPE-1 C7 and BM510 overview plot, which SVs are in common, and which SVs are specific to BM510 or C7?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5CE12-129A-0F4E-8C42-FE780BDB4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t="49375"/>
          <a:stretch/>
        </p:blipFill>
        <p:spPr>
          <a:xfrm>
            <a:off x="2381070" y="4657022"/>
            <a:ext cx="1702068" cy="1788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FFF8B-5FB8-2D44-B2F7-83022FD74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28" b="52137"/>
          <a:stretch/>
        </p:blipFill>
        <p:spPr>
          <a:xfrm>
            <a:off x="5108989" y="4491610"/>
            <a:ext cx="1702068" cy="169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79376-39BF-804B-8D44-089656BEE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6" t="590" r="34072" b="52137"/>
          <a:stretch/>
        </p:blipFill>
        <p:spPr>
          <a:xfrm>
            <a:off x="3815615" y="2933378"/>
            <a:ext cx="1512770" cy="1670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7A979-8FCD-6D45-B87F-622BF6DB804F}"/>
              </a:ext>
            </a:extLst>
          </p:cNvPr>
          <p:cNvSpPr/>
          <p:nvPr/>
        </p:nvSpPr>
        <p:spPr>
          <a:xfrm>
            <a:off x="3725018" y="2533268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RPE1-WT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DCF1A-6A3C-3C49-B2C0-9BDB9B583436}"/>
              </a:ext>
            </a:extLst>
          </p:cNvPr>
          <p:cNvSpPr/>
          <p:nvPr/>
        </p:nvSpPr>
        <p:spPr>
          <a:xfrm>
            <a:off x="2212248" y="4203500"/>
            <a:ext cx="1603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RPE1-C7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4508C-FC14-8E44-B83D-E0542008A2DF}"/>
              </a:ext>
            </a:extLst>
          </p:cNvPr>
          <p:cNvSpPr/>
          <p:nvPr/>
        </p:nvSpPr>
        <p:spPr>
          <a:xfrm>
            <a:off x="5453812" y="4203500"/>
            <a:ext cx="2142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RPE1-BM510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8DB5758-ED40-9A4E-A211-96C7F094FEB4}"/>
              </a:ext>
            </a:extLst>
          </p:cNvPr>
          <p:cNvSpPr/>
          <p:nvPr/>
        </p:nvSpPr>
        <p:spPr>
          <a:xfrm rot="2534474">
            <a:off x="3731110" y="4476313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4757262-3281-5B44-9572-4EC532D7E410}"/>
              </a:ext>
            </a:extLst>
          </p:cNvPr>
          <p:cNvSpPr/>
          <p:nvPr/>
        </p:nvSpPr>
        <p:spPr>
          <a:xfrm rot="18603252">
            <a:off x="5071722" y="4449606"/>
            <a:ext cx="279133" cy="30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10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</TotalTime>
  <Words>613</Words>
  <Application>Microsoft Macintosh PowerPoint</Application>
  <PresentationFormat>On-screen Show (4:3)</PresentationFormat>
  <Paragraphs>57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Hyobin Jeong</dc:creator>
  <cp:lastModifiedBy>Hyobin Jeong</cp:lastModifiedBy>
  <cp:revision>118</cp:revision>
  <dcterms:created xsi:type="dcterms:W3CDTF">2019-04-19T09:58:42Z</dcterms:created>
  <dcterms:modified xsi:type="dcterms:W3CDTF">2019-04-28T09:54:15Z</dcterms:modified>
</cp:coreProperties>
</file>